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7" r:id="rId2"/>
    <p:sldId id="261" r:id="rId3"/>
    <p:sldId id="259" r:id="rId4"/>
    <p:sldId id="305" r:id="rId5"/>
    <p:sldId id="314" r:id="rId6"/>
    <p:sldId id="315" r:id="rId7"/>
    <p:sldId id="265" r:id="rId8"/>
    <p:sldId id="266" r:id="rId9"/>
    <p:sldId id="284" r:id="rId10"/>
    <p:sldId id="275" r:id="rId11"/>
    <p:sldId id="310" r:id="rId12"/>
    <p:sldId id="286" r:id="rId13"/>
    <p:sldId id="279" r:id="rId14"/>
    <p:sldId id="316" r:id="rId15"/>
    <p:sldId id="317" r:id="rId16"/>
    <p:sldId id="318" r:id="rId17"/>
    <p:sldId id="319" r:id="rId18"/>
    <p:sldId id="320" r:id="rId19"/>
    <p:sldId id="281" r:id="rId20"/>
    <p:sldId id="304" r:id="rId21"/>
    <p:sldId id="293" r:id="rId22"/>
    <p:sldId id="30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>
        <p:scale>
          <a:sx n="52" d="100"/>
          <a:sy n="52" d="100"/>
        </p:scale>
        <p:origin x="-1896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0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5D717-C8C6-4B96-8B6D-99976BD30B4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F0EA4-7859-4FF8-9692-F6994F296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9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Проникая в клетку, вирус начинает синтез своих белков </a:t>
            </a:r>
            <a:r>
              <a:rPr lang="ru-RU" baseline="0" dirty="0" smtClean="0"/>
              <a:t> и репликацию вирусной ДНК, используя рибосомы, </a:t>
            </a:r>
            <a:r>
              <a:rPr lang="ru-RU" baseline="0" dirty="0" err="1" smtClean="0"/>
              <a:t>тРНК</a:t>
            </a:r>
            <a:r>
              <a:rPr lang="ru-RU" baseline="0" dirty="0" smtClean="0"/>
              <a:t> и ферменты клетки-хозяина. Вирусные частицы размножаются, клетка хозяин погибает. Вирус поражает новые клетки. В случае если генетическим аппаратом вируса является РНК, вначале идет процесс обратной транскрипции (синтез ДНК на матрице РНК), а далее – как у ДНК-содержащих вирусов.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C57E-0C89-4183-A165-9D300F7E49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8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E9C59C-9626-486C-AEF2-6B876130C877}" type="slidenum">
              <a:rPr lang="ru-RU" altLang="ru-RU" b="0"/>
              <a:pPr eaLnBrk="1" hangingPunct="1"/>
              <a:t>19</a:t>
            </a:fld>
            <a:endParaRPr lang="ru-RU" altLang="ru-RU" b="0"/>
          </a:p>
        </p:txBody>
      </p:sp>
      <p:sp>
        <p:nvSpPr>
          <p:cNvPr id="337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Воробей больной бешенством нападает на чека. Ящур – язвы. Полиомиелит - паралич</a:t>
            </a:r>
          </a:p>
        </p:txBody>
      </p:sp>
      <p:sp>
        <p:nvSpPr>
          <p:cNvPr id="3379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D8E65D3-661C-4FDC-997B-E6E2D6170235}" type="slidenum">
              <a:rPr lang="ru-RU" altLang="ru-RU" b="0">
                <a:latin typeface="Calibri" charset="-52"/>
              </a:rPr>
              <a:pPr algn="r"/>
              <a:t>19</a:t>
            </a:fld>
            <a:endParaRPr lang="ru-RU" altLang="ru-RU" b="0">
              <a:latin typeface="Calibri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D2A5-7A42-4EB5-A150-EA7EAF9A3AF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2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EA57-6FEB-478D-867B-4C71D762176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0EA47-7A24-40F9-BBC8-7CD78BDC154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9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EC153-C039-420E-BE76-E70E0B5C86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9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5170-4B54-4F85-830B-41A1815EAFD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7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EFB5-90FB-4481-B27A-234BEC9A76F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7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3068-90BD-47EF-A0F2-38E198227D5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01A9-5023-4439-910F-135FCE0EE2D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3F85-A347-454E-BA4C-355737F4CDD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757E-B75B-4F28-8AB6-5EFDDAAFFC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2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C2F8-EF73-4837-9087-AC0BF19BB8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9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B658-11CC-4077-A1E5-D74CDB7F081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7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EDA0-07C1-456A-B055-938B8981913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14FF6-1F01-46A6-8F12-51D64AFE27A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7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20931"/>
            <a:ext cx="6522965" cy="3480078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3366"/>
                </a:solidFill>
              </a:rPr>
              <a:t>Профилактика вирусных заболеваний в МБОУ «</a:t>
            </a:r>
            <a:r>
              <a:rPr lang="ru-RU" altLang="ru-RU" b="1" dirty="0" err="1" smtClean="0">
                <a:solidFill>
                  <a:srgbClr val="003366"/>
                </a:solidFill>
              </a:rPr>
              <a:t>Сухановская</a:t>
            </a:r>
            <a:r>
              <a:rPr lang="ru-RU" altLang="ru-RU" b="1" dirty="0" smtClean="0">
                <a:solidFill>
                  <a:srgbClr val="003366"/>
                </a:solidFill>
              </a:rPr>
              <a:t> СОШ»</a:t>
            </a:r>
            <a:endParaRPr lang="ru-RU" altLang="ru-RU" sz="7200" b="1" dirty="0" smtClean="0">
              <a:solidFill>
                <a:srgbClr val="003366"/>
              </a:solidFill>
            </a:endParaRPr>
          </a:p>
        </p:txBody>
      </p:sp>
      <p:pic>
        <p:nvPicPr>
          <p:cNvPr id="1026" name="Picture 2" descr="http://s019.radikal.ru/i611/1603/cb/94d417406d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02" b="89549" l="8197" r="90984">
                        <a14:foregroundMark x1="28689" y1="50820" x2="28689" y2="50820"/>
                        <a14:foregroundMark x1="28142" y1="38320" x2="28142" y2="38320"/>
                        <a14:foregroundMark x1="50546" y1="29098" x2="50546" y2="29098"/>
                        <a14:foregroundMark x1="61202" y1="34426" x2="61202" y2="34426"/>
                        <a14:foregroundMark x1="60109" y1="40779" x2="60109" y2="40779"/>
                        <a14:foregroundMark x1="49727" y1="40779" x2="49727" y2="40779"/>
                        <a14:foregroundMark x1="74863" y1="37295" x2="74863" y2="37295"/>
                        <a14:foregroundMark x1="82514" y1="35861" x2="82514" y2="35861"/>
                        <a14:foregroundMark x1="67760" y1="32582" x2="67760" y2="32582"/>
                        <a14:foregroundMark x1="63115" y1="26230" x2="63115" y2="26230"/>
                        <a14:foregroundMark x1="36339" y1="54713" x2="36339" y2="54713"/>
                        <a14:foregroundMark x1="39617" y1="69877" x2="39617" y2="69877"/>
                        <a14:foregroundMark x1="20492" y1="65574" x2="20492" y2="65574"/>
                        <a14:foregroundMark x1="19126" y1="77254" x2="19126" y2="77254"/>
                        <a14:foregroundMark x1="18579" y1="70492" x2="18579" y2="70492"/>
                        <a14:foregroundMark x1="21038" y1="72336" x2="21038" y2="72336"/>
                        <a14:foregroundMark x1="42077" y1="67623" x2="42077" y2="67623"/>
                        <a14:foregroundMark x1="39617" y1="74385" x2="39617" y2="74385"/>
                        <a14:foregroundMark x1="41530" y1="78689" x2="41530" y2="78689"/>
                        <a14:foregroundMark x1="21038" y1="87295" x2="21038" y2="87295"/>
                        <a14:foregroundMark x1="19672" y1="54098" x2="19672" y2="54098"/>
                        <a14:foregroundMark x1="56831" y1="26844" x2="56831" y2="26844"/>
                        <a14:foregroundMark x1="56831" y1="37910" x2="56831" y2="37910"/>
                        <a14:foregroundMark x1="61202" y1="38320" x2="61202" y2="38320"/>
                        <a14:foregroundMark x1="68306" y1="38320" x2="68306" y2="38320"/>
                        <a14:foregroundMark x1="62568" y1="40574" x2="62568" y2="40574"/>
                        <a14:foregroundMark x1="68033" y1="37090" x2="68033" y2="37090"/>
                        <a14:foregroundMark x1="71038" y1="38115" x2="71038" y2="38115"/>
                        <a14:foregroundMark x1="74863" y1="40369" x2="74863" y2="40369"/>
                        <a14:foregroundMark x1="71585" y1="34016" x2="71585" y2="34016"/>
                        <a14:foregroundMark x1="84426" y1="35246" x2="84426" y2="35246"/>
                        <a14:foregroundMark x1="90984" y1="36270" x2="90984" y2="36270"/>
                        <a14:foregroundMark x1="80601" y1="36680" x2="80601" y2="36680"/>
                        <a14:foregroundMark x1="43989" y1="43648" x2="43989" y2="43648"/>
                        <a14:foregroundMark x1="39891" y1="43648" x2="39891" y2="43648"/>
                        <a14:foregroundMark x1="8197" y1="50820" x2="8197" y2="50820"/>
                        <a14:foregroundMark x1="51093" y1="31352" x2="51093" y2="31352"/>
                        <a14:foregroundMark x1="53552" y1="8402" x2="53552" y2="8402"/>
                        <a14:foregroundMark x1="57104" y1="23361" x2="57104" y2="23361"/>
                        <a14:foregroundMark x1="60383" y1="21311" x2="60383" y2="21311"/>
                        <a14:foregroundMark x1="51366" y1="36680" x2="51366" y2="36680"/>
                        <a14:foregroundMark x1="50273" y1="32582" x2="50273" y2="32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3" y="1374126"/>
            <a:ext cx="3983460" cy="53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tadamamma.com/wp-content/uploads/2013/09/ger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09" b="89941" l="10000" r="90000">
                        <a14:foregroundMark x1="45250" y1="88166" x2="45250" y2="88166"/>
                        <a14:foregroundMark x1="49500" y1="38314" x2="49500" y2="38314"/>
                        <a14:foregroundMark x1="55750" y1="37426" x2="55750" y2="37426"/>
                        <a14:foregroundMark x1="59375" y1="36095" x2="59375" y2="36095"/>
                        <a14:foregroundMark x1="45500" y1="25740" x2="45500" y2="25740"/>
                        <a14:foregroundMark x1="46250" y1="37870" x2="46250" y2="37870"/>
                        <a14:foregroundMark x1="48125" y1="6509" x2="48125" y2="6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7118" y="3717032"/>
            <a:ext cx="371712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07778" y="4300334"/>
            <a:ext cx="6522965" cy="255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Подготовили: учащиеся 11 класса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Иванова Ульяна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Снигирева Дарья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Снигирева Екатерина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Руководитель: Снигирева Т.Ю.</a:t>
            </a:r>
            <a:endParaRPr lang="ru-RU" altLang="ru-RU" sz="24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Классификация и морфология вирусов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01010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3916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3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43887" cy="968375"/>
          </a:xfrm>
        </p:spPr>
        <p:txBody>
          <a:bodyPr bIns="91440" anchor="b"/>
          <a:lstStyle/>
          <a:p>
            <a:pPr eaLnBrk="1" hangingPunct="1"/>
            <a:r>
              <a:rPr lang="ru-RU" altLang="ru-RU" sz="3600" b="1" i="1" dirty="0" smtClean="0"/>
              <a:t>Живое или неживое?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50565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Сходство с живыми организмами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51079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Отличия от живых организмов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542" y="14847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Специфические черты вирусов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48880"/>
            <a:ext cx="3059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Способность к размножению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Наследственность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Изменчивость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Приспособляемость к меняющимся условиям окружающей среды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6244" y="2276872"/>
            <a:ext cx="31678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 внешней среде не проявляют свойств живого и имеют форму кристаллов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 потребляют пищу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 вырабатывают энергию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 растут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Нет обмена веществ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Имеют неклеточное строение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7649" y="2348880"/>
            <a:ext cx="29163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Очень маленькие размеры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Простота организации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Занимают пограничное положение между неживой и живой природой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b="1" i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algn="just" eaLnBrk="1" hangingPunct="1"/>
            <a:r>
              <a:rPr lang="ru-RU" altLang="ru-RU" dirty="0" smtClean="0"/>
              <a:t>Вирус — это балансирующая на грани живой и неживой природы дремлющая искра жизни. Это особая форма существования материи.  </a:t>
            </a:r>
          </a:p>
        </p:txBody>
      </p:sp>
      <p:pic>
        <p:nvPicPr>
          <p:cNvPr id="29700" name="Picture 4" descr="в гриппа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21" y="3356991"/>
            <a:ext cx="3772618" cy="35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8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i="1" dirty="0">
                <a:solidFill>
                  <a:schemeClr val="tx1"/>
                </a:solidFill>
              </a:rPr>
              <a:t>Почему же трудно бороться с вирусами, попавшими внутрь клетки?</a:t>
            </a:r>
            <a:r>
              <a:rPr lang="ru-RU" altLang="ru-RU" sz="4000" b="1" i="1" dirty="0" smtClean="0">
                <a:solidFill>
                  <a:schemeClr val="tx1"/>
                </a:solidFill>
              </a:rPr>
              <a:t/>
            </a:r>
            <a:br>
              <a:rPr lang="ru-RU" altLang="ru-RU" sz="4000" b="1" i="1" dirty="0" smtClean="0">
                <a:solidFill>
                  <a:schemeClr val="tx1"/>
                </a:solidFill>
              </a:rPr>
            </a:br>
            <a:endParaRPr lang="ru-RU" altLang="ru-RU" sz="4000" b="1" i="1" dirty="0" smtClean="0">
              <a:solidFill>
                <a:schemeClr val="tx1"/>
              </a:solidFill>
            </a:endParaRPr>
          </a:p>
        </p:txBody>
      </p:sp>
      <p:pic>
        <p:nvPicPr>
          <p:cNvPr id="10246" name="Picture 6" descr="https://im0-tub-ua.yandex.net/i?id=cb72148c983480658a3891f752ab4805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94502"/>
            <a:ext cx="4464496" cy="363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0-tub-ua.yandex.net/i?id=82157b67b661cb64012a9b6a9bd61988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361210" cy="3761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- 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/>
              <a:t>«</a:t>
            </a:r>
            <a:r>
              <a:rPr lang="ru-RU" sz="2800" b="1" dirty="0"/>
              <a:t>Заболеваемость ОРВИ и гриппом среди учащихся МБОУ «</a:t>
            </a:r>
            <a:r>
              <a:rPr lang="ru-RU" sz="2800" b="1" dirty="0" err="1"/>
              <a:t>Сухановская</a:t>
            </a:r>
            <a:r>
              <a:rPr lang="ru-RU" sz="2800" b="1" dirty="0"/>
              <a:t> СОШ»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Болели </a:t>
            </a:r>
            <a:r>
              <a:rPr lang="ru-RU" sz="2000" dirty="0"/>
              <a:t>Вы ОРВИ  в прошлом году?</a:t>
            </a:r>
          </a:p>
          <a:p>
            <a:pPr lvl="0"/>
            <a:r>
              <a:rPr lang="ru-RU" sz="2000" dirty="0"/>
              <a:t>Делали прививку от гриппа в прошлом году?</a:t>
            </a:r>
          </a:p>
          <a:p>
            <a:pPr lvl="0"/>
            <a:r>
              <a:rPr lang="ru-RU" sz="2000" dirty="0"/>
              <a:t>Если делали прививку, то, как перенесли её?</a:t>
            </a:r>
          </a:p>
          <a:p>
            <a:pPr lvl="0"/>
            <a:r>
              <a:rPr lang="ru-RU" sz="2000" dirty="0"/>
              <a:t>Пользовались лекарственными средствами профилактики вирусных инфекций?</a:t>
            </a:r>
          </a:p>
          <a:p>
            <a:pPr lvl="0"/>
            <a:r>
              <a:rPr lang="ru-RU" sz="2000" dirty="0"/>
              <a:t>Пользовались Вы народными средствами профилактики?</a:t>
            </a:r>
          </a:p>
          <a:p>
            <a:pPr lvl="0"/>
            <a:r>
              <a:rPr lang="ru-RU" sz="2000" dirty="0"/>
              <a:t>Носили маску для профилактики заражения?</a:t>
            </a:r>
          </a:p>
          <a:p>
            <a:pPr lvl="0"/>
            <a:r>
              <a:rPr lang="ru-RU" sz="2000" dirty="0"/>
              <a:t>Много ли употребляли свежих овощей и фруктов  в период эпидемии гриппа?</a:t>
            </a:r>
          </a:p>
          <a:p>
            <a:pPr lvl="0"/>
            <a:r>
              <a:rPr lang="ru-RU" sz="2000" dirty="0"/>
              <a:t> Принимали Вы искусственные витамины?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8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98090"/>
              </p:ext>
            </p:extLst>
          </p:nvPr>
        </p:nvGraphicFramePr>
        <p:xfrm>
          <a:off x="-1" y="3249770"/>
          <a:ext cx="9144000" cy="16193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65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2018 год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2019 год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3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Количество заболевших простудными заболеваниями, в том числе ОРВИ 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11 чел.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7 чел.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8268" y="1569660"/>
            <a:ext cx="92222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1. Результаты анкетирования о количестве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заболевших ОРВИ среди школьников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Сухановская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757712"/>
              </p:ext>
            </p:extLst>
          </p:nvPr>
        </p:nvGraphicFramePr>
        <p:xfrm>
          <a:off x="77968" y="3284984"/>
          <a:ext cx="9098001" cy="1944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32667"/>
                <a:gridCol w="3032667"/>
                <a:gridCol w="3032667"/>
              </a:tblGrid>
              <a:tr h="628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2018 год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</a:rPr>
                        <a:t>2019 год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5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Привито против гриппа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12 чел. 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14 чел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" y="1500172"/>
            <a:ext cx="909800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2. Результаты анкетирования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количестве школьников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«</a:t>
            </a:r>
            <a:r>
              <a:rPr kumimoji="0" lang="ru-RU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Сухановская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СОШ», прошедших вакцинацию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9577064" cy="52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6" y="1340768"/>
            <a:ext cx="9482432" cy="521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48650" cy="855663"/>
          </a:xfrm>
        </p:spPr>
        <p:txBody>
          <a:bodyPr bIns="91440" anchor="b"/>
          <a:lstStyle/>
          <a:p>
            <a:pPr eaLnBrk="1" hangingPunct="1"/>
            <a:r>
              <a:rPr lang="ru-RU" altLang="ru-RU" sz="4000" b="1" i="1" dirty="0" smtClean="0"/>
              <a:t>Вирусные заболевания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 flipH="1">
            <a:off x="2555875" y="836613"/>
            <a:ext cx="719138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4572000" y="908050"/>
            <a:ext cx="0" cy="5762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5422900" y="836613"/>
            <a:ext cx="935038" cy="5032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4582" name="Oval 14"/>
          <p:cNvSpPr>
            <a:spLocks noChangeArrowheads="1"/>
          </p:cNvSpPr>
          <p:nvPr/>
        </p:nvSpPr>
        <p:spPr bwMode="auto">
          <a:xfrm>
            <a:off x="1258888" y="1565275"/>
            <a:ext cx="2090737" cy="792163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>
                <a:latin typeface="Cambria" pitchFamily="18" charset="0"/>
              </a:rPr>
              <a:t>Человека</a:t>
            </a:r>
          </a:p>
        </p:txBody>
      </p:sp>
      <p:sp>
        <p:nvSpPr>
          <p:cNvPr id="24583" name="Oval 15"/>
          <p:cNvSpPr>
            <a:spLocks noChangeArrowheads="1"/>
          </p:cNvSpPr>
          <p:nvPr/>
        </p:nvSpPr>
        <p:spPr bwMode="auto">
          <a:xfrm>
            <a:off x="3643313" y="1571625"/>
            <a:ext cx="2081212" cy="792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>
                <a:latin typeface="Cambria" pitchFamily="18" charset="0"/>
              </a:rPr>
              <a:t>Животных</a:t>
            </a:r>
          </a:p>
        </p:txBody>
      </p:sp>
      <p:sp>
        <p:nvSpPr>
          <p:cNvPr id="24584" name="Oval 16"/>
          <p:cNvSpPr>
            <a:spLocks noChangeArrowheads="1"/>
          </p:cNvSpPr>
          <p:nvPr/>
        </p:nvSpPr>
        <p:spPr bwMode="auto">
          <a:xfrm>
            <a:off x="6000750" y="1571625"/>
            <a:ext cx="2387600" cy="79216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latin typeface="Cambria" pitchFamily="18" charset="0"/>
              </a:rPr>
              <a:t>Растений</a:t>
            </a:r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>
            <a:off x="2428875" y="2420938"/>
            <a:ext cx="0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4586" name="Line 18"/>
          <p:cNvSpPr>
            <a:spLocks noChangeShapeType="1"/>
          </p:cNvSpPr>
          <p:nvPr/>
        </p:nvSpPr>
        <p:spPr bwMode="auto">
          <a:xfrm>
            <a:off x="4572000" y="2565400"/>
            <a:ext cx="0" cy="3587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4587" name="Line 19"/>
          <p:cNvSpPr>
            <a:spLocks noChangeShapeType="1"/>
          </p:cNvSpPr>
          <p:nvPr/>
        </p:nvSpPr>
        <p:spPr bwMode="auto">
          <a:xfrm>
            <a:off x="6786563" y="2420938"/>
            <a:ext cx="0" cy="5032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151923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323850" y="2997200"/>
            <a:ext cx="2865438" cy="367188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Черная оспа            </a:t>
            </a:r>
          </a:p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Ветряная оспа </a:t>
            </a:r>
          </a:p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Грипп </a:t>
            </a:r>
          </a:p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Герпес  </a:t>
            </a:r>
          </a:p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Бешенство </a:t>
            </a:r>
          </a:p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Энцефалит </a:t>
            </a:r>
          </a:p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Гепатит </a:t>
            </a:r>
          </a:p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СПИД</a:t>
            </a:r>
          </a:p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Астма </a:t>
            </a:r>
          </a:p>
          <a:p>
            <a:pPr algn="l"/>
            <a:r>
              <a:rPr lang="ru-RU" altLang="ru-RU" sz="2400" b="0" dirty="0">
                <a:solidFill>
                  <a:srgbClr val="993366"/>
                </a:solidFill>
                <a:latin typeface="Cambria" pitchFamily="18" charset="0"/>
              </a:rPr>
              <a:t>Воспаление легких</a:t>
            </a:r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3571875" y="4929188"/>
            <a:ext cx="1857375" cy="15716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altLang="ru-RU" sz="2400" b="0">
                <a:solidFill>
                  <a:srgbClr val="660033"/>
                </a:solidFill>
                <a:latin typeface="Cambria" pitchFamily="18" charset="0"/>
              </a:rPr>
              <a:t>Яшур</a:t>
            </a:r>
          </a:p>
          <a:p>
            <a:r>
              <a:rPr lang="ru-RU" altLang="ru-RU" sz="2400" b="0">
                <a:solidFill>
                  <a:srgbClr val="660033"/>
                </a:solidFill>
                <a:latin typeface="Cambria" pitchFamily="18" charset="0"/>
              </a:rPr>
              <a:t>Бешенство</a:t>
            </a:r>
          </a:p>
          <a:p>
            <a:r>
              <a:rPr lang="ru-RU" altLang="ru-RU" sz="2400" b="0">
                <a:solidFill>
                  <a:srgbClr val="660033"/>
                </a:solidFill>
                <a:latin typeface="Cambria" pitchFamily="18" charset="0"/>
              </a:rPr>
              <a:t>Чумка</a:t>
            </a:r>
          </a:p>
          <a:p>
            <a:endParaRPr lang="ru-RU" altLang="ru-RU" sz="2400" b="0">
              <a:solidFill>
                <a:srgbClr val="660033"/>
              </a:solidFill>
              <a:latin typeface="Cambria" pitchFamily="18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998722" y="2997200"/>
            <a:ext cx="2674565" cy="150018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ru-RU" altLang="ru-RU" sz="2400" b="0" dirty="0">
                <a:solidFill>
                  <a:srgbClr val="660033"/>
                </a:solidFill>
                <a:latin typeface="Cambria" pitchFamily="18" charset="0"/>
              </a:rPr>
              <a:t>Мозаика</a:t>
            </a:r>
          </a:p>
          <a:p>
            <a:r>
              <a:rPr lang="ru-RU" altLang="ru-RU" sz="2400" b="0" dirty="0">
                <a:solidFill>
                  <a:srgbClr val="660033"/>
                </a:solidFill>
                <a:latin typeface="Cambria" pitchFamily="18" charset="0"/>
              </a:rPr>
              <a:t>Карликовость</a:t>
            </a:r>
          </a:p>
          <a:p>
            <a:r>
              <a:rPr lang="ru-RU" altLang="ru-RU" sz="2400" b="0" dirty="0" smtClean="0">
                <a:solidFill>
                  <a:srgbClr val="660033"/>
                </a:solidFill>
                <a:latin typeface="Cambria" pitchFamily="18" charset="0"/>
              </a:rPr>
              <a:t>Скручивание листьев </a:t>
            </a:r>
            <a:endParaRPr lang="ru-RU" altLang="ru-RU" sz="2400" b="0" dirty="0">
              <a:solidFill>
                <a:srgbClr val="660033"/>
              </a:solidFill>
              <a:latin typeface="Cambria" pitchFamily="18" charset="0"/>
            </a:endParaRPr>
          </a:p>
        </p:txBody>
      </p:sp>
      <p:pic>
        <p:nvPicPr>
          <p:cNvPr id="17410" name="Picture 2" descr="https://im0-tub-ua.yandex.net/i?id=acfc65529a839e2f247a5ec7f98c1753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/>
        </p:blipFill>
        <p:spPr bwMode="auto">
          <a:xfrm>
            <a:off x="5755034" y="4539123"/>
            <a:ext cx="2219694" cy="1504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4593" name="Picture 17" descr="7Q9UE2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35" y="5157192"/>
            <a:ext cx="1876200" cy="1368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18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i="1" dirty="0" smtClean="0"/>
              <a:t>Эпиграф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079307"/>
            <a:ext cx="4258816" cy="5760640"/>
          </a:xfrm>
        </p:spPr>
        <p:txBody>
          <a:bodyPr numCol="1"/>
          <a:lstStyle/>
          <a:p>
            <a:pPr marL="0" indent="0">
              <a:buNone/>
            </a:pPr>
            <a:r>
              <a:rPr lang="ru-RU" sz="1400" b="1" i="1" dirty="0"/>
              <a:t>Когда — то, миллионы лет назад,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На нашей замечательной планете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Возникла жизнь, и начался парад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Невиданных существ на этом свете.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Бактерии, простейшие, грибы,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Не счесть червей, и так от века к веку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Жизнь становилась гуще и сложней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И, наконец, дошла до человека.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Всё хорошо! Но, видимо, Природа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Иль просчиталась где, иль что недоучла,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Но в этой распрекрасной бочке мёда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И ложку дёгтя нам преподнесла!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Иль существа, а может, вещества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Об этом долгий спор не утихает,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Но вирусы — и все об этом знают 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Среди других живут и процветают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Печальная реальность такова!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Грозит нам СПИД — себя как уберечь?!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И птичий грипп откуда — то вдруг взялся!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Как сделать, чтоб затупился меч,</a:t>
            </a:r>
            <a:endParaRPr lang="ru-RU" sz="1400" dirty="0"/>
          </a:p>
          <a:p>
            <a:pPr marL="0" indent="0">
              <a:buNone/>
            </a:pPr>
            <a:r>
              <a:rPr lang="ru-RU" sz="1400" b="1" i="1" dirty="0"/>
              <a:t>А щит непробиваемым остался!</a:t>
            </a:r>
            <a:endParaRPr lang="ru-RU" sz="1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eclipart.com/gimg/743A31940EB8BAC7/qTBoRjo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33" y="1988840"/>
            <a:ext cx="354905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6264696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3600" b="1" i="1" dirty="0"/>
              <a:t>Вирусы – это существа или вещества? </a:t>
            </a:r>
            <a:endParaRPr lang="ru-RU" sz="3600" b="1" i="1" dirty="0" smtClean="0"/>
          </a:p>
          <a:p>
            <a:pPr marL="0" lvl="0" indent="0">
              <a:buNone/>
            </a:pPr>
            <a:endParaRPr lang="ru-RU" sz="3600" b="1" i="1" dirty="0"/>
          </a:p>
          <a:p>
            <a:pPr marL="0" lvl="0" indent="0">
              <a:buNone/>
            </a:pPr>
            <a:r>
              <a:rPr lang="ru-RU" sz="3600" b="1" i="1" dirty="0" smtClean="0"/>
              <a:t>Почему </a:t>
            </a:r>
            <a:r>
              <a:rPr lang="ru-RU" sz="3600" b="1" i="1" dirty="0"/>
              <a:t>вирусы практически невозможно уничтожить?</a:t>
            </a:r>
          </a:p>
        </p:txBody>
      </p:sp>
    </p:spTree>
    <p:extLst>
      <p:ext uri="{BB962C8B-B14F-4D97-AF65-F5344CB8AC3E}">
        <p14:creationId xmlns:p14="http://schemas.microsoft.com/office/powerpoint/2010/main" val="37217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114"/>
          </a:xfrm>
        </p:spPr>
        <p:txBody>
          <a:bodyPr/>
          <a:lstStyle/>
          <a:p>
            <a:r>
              <a:rPr lang="ru-RU" b="1" i="1" dirty="0"/>
              <a:t>И в заключение </a:t>
            </a:r>
            <a:r>
              <a:rPr lang="ru-RU" b="1" i="1" dirty="0" smtClean="0"/>
              <a:t>наш </a:t>
            </a:r>
            <a:r>
              <a:rPr lang="ru-RU" b="1" i="1" dirty="0" smtClean="0"/>
              <a:t>СОВЕТ</a:t>
            </a:r>
            <a:r>
              <a:rPr lang="ru-RU" b="1" i="1" dirty="0"/>
              <a:t>!!!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pPr lvl="0" algn="just"/>
            <a:r>
              <a:rPr lang="ru-RU" b="1" i="1" dirty="0" smtClean="0"/>
              <a:t>Ведите </a:t>
            </a:r>
            <a:r>
              <a:rPr lang="ru-RU" b="1" i="1" dirty="0"/>
              <a:t>правильный образ жизни!</a:t>
            </a:r>
          </a:p>
          <a:p>
            <a:pPr lvl="0" algn="just"/>
            <a:r>
              <a:rPr lang="ru-RU" b="1" i="1" dirty="0"/>
              <a:t>Соблюдайте правила личной гигиены!</a:t>
            </a:r>
          </a:p>
          <a:p>
            <a:pPr lvl="0" algn="just"/>
            <a:r>
              <a:rPr lang="ru-RU" b="1" i="1" dirty="0"/>
              <a:t>Занимайтесь спортом!</a:t>
            </a:r>
          </a:p>
          <a:p>
            <a:pPr lvl="0" algn="just"/>
            <a:r>
              <a:rPr lang="ru-RU" b="1" i="1" dirty="0"/>
              <a:t>Остерегайтесь больных людей !</a:t>
            </a:r>
          </a:p>
          <a:p>
            <a:pPr lvl="0" algn="just"/>
            <a:r>
              <a:rPr lang="ru-RU" b="1" i="1" dirty="0"/>
              <a:t>Следите за своим здоровьем!</a:t>
            </a:r>
          </a:p>
          <a:p>
            <a:endParaRPr lang="ru-RU" dirty="0"/>
          </a:p>
        </p:txBody>
      </p:sp>
      <p:pic>
        <p:nvPicPr>
          <p:cNvPr id="17410" name="Picture 2" descr="https://im0-tub-ua.yandex.net/i?id=c089598206541737841afc9cc20e5845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76328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72411"/>
            <a:ext cx="8424936" cy="1143000"/>
          </a:xfrm>
        </p:spPr>
        <p:txBody>
          <a:bodyPr/>
          <a:lstStyle/>
          <a:p>
            <a:r>
              <a:rPr lang="ru-RU" sz="5000" b="1" i="1" dirty="0" smtClean="0">
                <a:solidFill>
                  <a:srgbClr val="FF6699"/>
                </a:solidFill>
                <a:latin typeface="Arial Black" pitchFamily="34" charset="0"/>
              </a:rPr>
              <a:t>Спасибо за внимание!</a:t>
            </a:r>
            <a:endParaRPr lang="ru-RU" sz="5000" b="1" i="1" dirty="0">
              <a:solidFill>
                <a:srgbClr val="FF6699"/>
              </a:solidFill>
              <a:latin typeface="Arial Black" pitchFamily="34" charset="0"/>
            </a:endParaRPr>
          </a:p>
        </p:txBody>
      </p:sp>
      <p:pic>
        <p:nvPicPr>
          <p:cNvPr id="18434" name="Picture 2" descr="https://im0-tub-ua.yandex.net/i?id=8a5e80d96737bc20d1256000a004109b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348880"/>
            <a:ext cx="4618137" cy="387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73050" indent="-273050" eaLnBrk="1" hangingPunct="1"/>
            <a:r>
              <a:rPr lang="ru-RU" altLang="ru-RU" sz="3000" dirty="0" smtClean="0">
                <a:solidFill>
                  <a:srgbClr val="3F4247"/>
                </a:solidFill>
              </a:rPr>
              <a:t>Питание</a:t>
            </a:r>
          </a:p>
          <a:p>
            <a:pPr marL="273050" indent="-273050" eaLnBrk="1" hangingPunct="1"/>
            <a:r>
              <a:rPr lang="ru-RU" altLang="ru-RU" sz="3000" dirty="0" smtClean="0">
                <a:solidFill>
                  <a:srgbClr val="336600"/>
                </a:solidFill>
              </a:rPr>
              <a:t>Рост</a:t>
            </a:r>
          </a:p>
          <a:p>
            <a:pPr marL="273050" indent="-273050" eaLnBrk="1" hangingPunct="1"/>
            <a:r>
              <a:rPr lang="ru-RU" altLang="ru-RU" sz="3000" dirty="0" smtClean="0">
                <a:solidFill>
                  <a:srgbClr val="0070C0"/>
                </a:solidFill>
              </a:rPr>
              <a:t>Дыхание</a:t>
            </a:r>
          </a:p>
          <a:p>
            <a:pPr marL="273050" indent="-273050" eaLnBrk="1" hangingPunct="1"/>
            <a:r>
              <a:rPr lang="ru-RU" altLang="ru-RU" sz="3000" dirty="0" smtClean="0">
                <a:solidFill>
                  <a:srgbClr val="993366"/>
                </a:solidFill>
              </a:rPr>
              <a:t>Размножение</a:t>
            </a:r>
          </a:p>
          <a:p>
            <a:pPr marL="273050" indent="-273050" eaLnBrk="1" hangingPunct="1"/>
            <a:r>
              <a:rPr lang="ru-RU" altLang="ru-RU" sz="3000" dirty="0" smtClean="0">
                <a:solidFill>
                  <a:srgbClr val="FF0000"/>
                </a:solidFill>
              </a:rPr>
              <a:t>Наследственность</a:t>
            </a:r>
          </a:p>
          <a:p>
            <a:pPr marL="273050" indent="-273050" eaLnBrk="1" hangingPunct="1"/>
            <a:r>
              <a:rPr lang="ru-RU" altLang="ru-RU" sz="3000" dirty="0" smtClean="0">
                <a:solidFill>
                  <a:srgbClr val="00B050"/>
                </a:solidFill>
              </a:rPr>
              <a:t>Движение</a:t>
            </a:r>
            <a:r>
              <a:rPr lang="ru-RU" altLang="ru-RU" sz="3000" dirty="0" smtClean="0">
                <a:solidFill>
                  <a:srgbClr val="FF0000"/>
                </a:solidFill>
              </a:rPr>
              <a:t> </a:t>
            </a:r>
          </a:p>
          <a:p>
            <a:pPr marL="273050" indent="-273050" eaLnBrk="1" hangingPunct="1"/>
            <a:r>
              <a:rPr lang="ru-RU" altLang="ru-RU" sz="3000" dirty="0" smtClean="0">
                <a:solidFill>
                  <a:srgbClr val="0070C0"/>
                </a:solidFill>
              </a:rPr>
              <a:t>Раздражимость</a:t>
            </a:r>
            <a:r>
              <a:rPr lang="ru-RU" altLang="ru-RU" sz="3000" dirty="0" smtClean="0">
                <a:solidFill>
                  <a:srgbClr val="FF0000"/>
                </a:solidFill>
              </a:rPr>
              <a:t> </a:t>
            </a:r>
          </a:p>
          <a:p>
            <a:pPr marL="273050" indent="-273050" eaLnBrk="1" hangingPunct="1"/>
            <a:r>
              <a:rPr lang="ru-RU" altLang="ru-RU" sz="3000" dirty="0" smtClean="0">
                <a:solidFill>
                  <a:srgbClr val="7030A0"/>
                </a:solidFill>
              </a:rPr>
              <a:t>Развитие</a:t>
            </a:r>
          </a:p>
          <a:p>
            <a:pPr marL="273050" indent="-273050" eaLnBrk="1" hangingPunct="1"/>
            <a:r>
              <a:rPr lang="ru-RU" altLang="ru-RU" sz="3000" dirty="0" smtClean="0">
                <a:solidFill>
                  <a:schemeClr val="accent2"/>
                </a:solidFill>
              </a:rPr>
              <a:t>Выделение</a:t>
            </a:r>
          </a:p>
          <a:p>
            <a:pPr marL="273050" indent="-273050" eaLnBrk="1" hangingPunct="1"/>
            <a:endParaRPr lang="ru-RU" altLang="ru-RU" sz="3000" dirty="0" smtClean="0">
              <a:solidFill>
                <a:srgbClr val="7030A0"/>
              </a:solidFill>
            </a:endParaRPr>
          </a:p>
          <a:p>
            <a:pPr marL="273050" indent="-273050" eaLnBrk="1" hangingPunct="1"/>
            <a:endParaRPr lang="ru-RU" altLang="ru-RU" sz="3000" dirty="0" smtClean="0">
              <a:solidFill>
                <a:srgbClr val="7030A0"/>
              </a:solidFill>
            </a:endParaRPr>
          </a:p>
          <a:p>
            <a:pPr marL="273050" indent="-273050" algn="ctr" eaLnBrk="1" hangingPunct="1">
              <a:buFontTx/>
              <a:buNone/>
            </a:pPr>
            <a:endParaRPr lang="ru-RU" altLang="ru-RU" sz="3000" dirty="0" smtClean="0">
              <a:solidFill>
                <a:srgbClr val="7030A0"/>
              </a:solidFill>
            </a:endParaRPr>
          </a:p>
        </p:txBody>
      </p:sp>
      <p:pic>
        <p:nvPicPr>
          <p:cNvPr id="6147" name="Рисунок 5" descr="ZZ013_0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r="32500" b="72221"/>
          <a:stretch>
            <a:fillRect/>
          </a:stretch>
        </p:blipFill>
        <p:spPr bwMode="auto">
          <a:xfrm>
            <a:off x="4349304" y="2820452"/>
            <a:ext cx="2723009" cy="22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88" y="357188"/>
            <a:ext cx="7772400" cy="1143000"/>
          </a:xfrm>
        </p:spPr>
        <p:txBody>
          <a:bodyPr bIns="91440" anchor="t"/>
          <a:lstStyle/>
          <a:p>
            <a:pPr eaLnBrk="1" hangingPunct="1"/>
            <a:r>
              <a:rPr lang="ru-RU" altLang="ru-RU" sz="4000" b="1" i="1" dirty="0" smtClean="0"/>
              <a:t>Чем живое отличается от неживого?</a:t>
            </a:r>
          </a:p>
        </p:txBody>
      </p:sp>
      <p:pic>
        <p:nvPicPr>
          <p:cNvPr id="6149" name="Рисунок 6" descr="ZZ013_0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0" b="70679"/>
          <a:stretch>
            <a:fillRect/>
          </a:stretch>
        </p:blipFill>
        <p:spPr bwMode="auto">
          <a:xfrm>
            <a:off x="6858000" y="3505577"/>
            <a:ext cx="2071688" cy="200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14750" y="1857375"/>
            <a:ext cx="3357563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34659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859216" cy="3412976"/>
          </a:xfrm>
        </p:spPr>
        <p:txBody>
          <a:bodyPr/>
          <a:lstStyle/>
          <a:p>
            <a:pPr algn="just"/>
            <a:r>
              <a:rPr lang="ru-RU" dirty="0"/>
              <a:t>исследование особенностей вирусных заболеваний и их влияния на жизнь человека.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4338" name="Picture 2" descr="https://im0-tub-ua.yandex.net/i?id=bda3ad2dd3c0b985998ec1ee8005c790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715">
            <a:off x="2419497" y="3620542"/>
            <a:ext cx="2915047" cy="2184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340" name="Picture 4" descr="http://www.telzir.ru/wp-content/uploads/2016/07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80" y="3645024"/>
            <a:ext cx="3041543" cy="2135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01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0"/>
            <a:r>
              <a:rPr lang="ru-RU" sz="2200" dirty="0" smtClean="0"/>
              <a:t>Изучить </a:t>
            </a:r>
            <a:r>
              <a:rPr lang="ru-RU" sz="2200" dirty="0"/>
              <a:t>особенности острых респираторных вирусных инфекций.</a:t>
            </a:r>
          </a:p>
          <a:p>
            <a:pPr lvl="0"/>
            <a:r>
              <a:rPr lang="ru-RU" sz="2200" dirty="0"/>
              <a:t>Изучить историю открытия гриппа.</a:t>
            </a:r>
          </a:p>
          <a:p>
            <a:pPr lvl="0"/>
            <a:r>
              <a:rPr lang="ru-RU" sz="2200" dirty="0"/>
              <a:t>Разобрать строение вируса гриппа, эпидемиологию, пути заражения, способы лечения, меры профилактики.</a:t>
            </a:r>
          </a:p>
          <a:p>
            <a:pPr lvl="0"/>
            <a:r>
              <a:rPr lang="ru-RU" sz="2200" dirty="0"/>
              <a:t>Собрать и сравнить статистические данные по заболеваемости вирусных заболеваний среди обучающихся МБОУ «</a:t>
            </a:r>
            <a:r>
              <a:rPr lang="ru-RU" sz="2200" dirty="0" err="1"/>
              <a:t>Сухановская</a:t>
            </a:r>
            <a:r>
              <a:rPr lang="ru-RU" sz="2200" dirty="0"/>
              <a:t> СОШ»</a:t>
            </a:r>
          </a:p>
          <a:p>
            <a:pPr lvl="0"/>
            <a:r>
              <a:rPr lang="ru-RU" sz="2200" dirty="0"/>
              <a:t>Провести анкетирование среди обучающихся школы  на выявление влияния разных факторов (вакцинации, использование профилактических препаратов, ношение маски)  на частоту заболеваемости, а также на переносимость прививок от гриппа.</a:t>
            </a:r>
          </a:p>
          <a:p>
            <a:pPr lvl="0"/>
            <a:r>
              <a:rPr lang="ru-RU" sz="2200" dirty="0"/>
              <a:t>Проанализировать научную литературу.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67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b="1" dirty="0"/>
              <a:t>Объектом исследования</a:t>
            </a:r>
            <a:r>
              <a:rPr lang="ru-RU" dirty="0"/>
              <a:t> являются острые респираторные вирусные инфекции и грипп. </a:t>
            </a:r>
          </a:p>
          <a:p>
            <a:r>
              <a:rPr lang="ru-RU" b="1" dirty="0"/>
              <a:t>Предметом исследования </a:t>
            </a:r>
            <a:r>
              <a:rPr lang="ru-RU" dirty="0"/>
              <a:t>являются учащиеся МБОУ «</a:t>
            </a:r>
            <a:r>
              <a:rPr lang="ru-RU" dirty="0" err="1"/>
              <a:t>Сухановская</a:t>
            </a:r>
            <a:r>
              <a:rPr lang="ru-RU" dirty="0"/>
              <a:t> СОШ»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4249851" cy="4421087"/>
          </a:xfrm>
        </p:spPr>
        <p:txBody>
          <a:bodyPr/>
          <a:lstStyle/>
          <a:p>
            <a:pPr algn="just"/>
            <a:r>
              <a:rPr lang="ru-RU" dirty="0"/>
              <a:t>В переводе с латинского </a:t>
            </a:r>
            <a:r>
              <a:rPr lang="ru-RU" b="1" i="1" dirty="0"/>
              <a:t>«вирус» </a:t>
            </a:r>
            <a:r>
              <a:rPr lang="ru-RU" dirty="0"/>
              <a:t>означает </a:t>
            </a:r>
            <a:r>
              <a:rPr lang="ru-RU" b="1" i="1" dirty="0"/>
              <a:t>«яд</a:t>
            </a:r>
            <a:r>
              <a:rPr lang="ru-RU" b="1" i="1" dirty="0" smtClean="0"/>
              <a:t>».</a:t>
            </a:r>
          </a:p>
          <a:p>
            <a:pPr algn="just"/>
            <a:endParaRPr lang="ru-RU" sz="1800" b="1" dirty="0"/>
          </a:p>
          <a:p>
            <a:pPr algn="just"/>
            <a:r>
              <a:rPr lang="ru-RU" dirty="0"/>
              <a:t>Наука, изучающая вирусы – </a:t>
            </a:r>
            <a:r>
              <a:rPr lang="ru-RU" b="1" i="1" dirty="0"/>
              <a:t>вирусология.</a:t>
            </a:r>
            <a:endParaRPr lang="ru-RU" i="1" dirty="0"/>
          </a:p>
          <a:p>
            <a:pPr algn="just"/>
            <a:endParaRPr lang="ru-RU" dirty="0"/>
          </a:p>
        </p:txBody>
      </p:sp>
      <p:pic>
        <p:nvPicPr>
          <p:cNvPr id="4098" name="Picture 2" descr="http://zero50x.myjino.ru/allpic/46/9282-img_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21702" r="3656" b="4095"/>
          <a:stretch/>
        </p:blipFill>
        <p:spPr bwMode="auto">
          <a:xfrm>
            <a:off x="4707051" y="1556792"/>
            <a:ext cx="4225591" cy="4850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Проблемные вопросы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124944"/>
          </a:xfrm>
        </p:spPr>
        <p:txBody>
          <a:bodyPr/>
          <a:lstStyle/>
          <a:p>
            <a:pPr lvl="0" algn="just"/>
            <a:r>
              <a:rPr lang="ru-RU" b="1" dirty="0"/>
              <a:t>Вирусы – это вещества или существа</a:t>
            </a:r>
            <a:r>
              <a:rPr lang="ru-RU" b="1" dirty="0" smtClean="0"/>
              <a:t>?</a:t>
            </a:r>
          </a:p>
          <a:p>
            <a:pPr lvl="0" algn="just"/>
            <a:endParaRPr lang="ru-RU" sz="1600" dirty="0"/>
          </a:p>
          <a:p>
            <a:pPr lvl="0" algn="just"/>
            <a:r>
              <a:rPr lang="ru-RU" b="1" dirty="0"/>
              <a:t>Почему вирусы практически невозможно уничтожить?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126" name="Picture 6" descr="http://real-unreality.ru/kartinki/pod_mikroskopom/virusy-mikrob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73630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0-tub-ua.yandex.net/i?id=682fe7b5154c449110add448e8025adc&amp;n=33&amp;h=215&amp;w=2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1"/>
            <a:ext cx="2397587" cy="2065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ua.yandex.net/i?id=f6aa06a1051852603e6a0c5cc625983a&amp;n=33&amp;h=215&amp;w=3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" y="3861048"/>
            <a:ext cx="2793911" cy="2047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етр\Pictures\1-1702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76" y="1011619"/>
            <a:ext cx="6651324" cy="56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/>
              <a:t>Цикл развития вируса</a:t>
            </a:r>
            <a:endParaRPr lang="ru-RU" b="1" i="1" dirty="0"/>
          </a:p>
        </p:txBody>
      </p:sp>
      <p:grpSp>
        <p:nvGrpSpPr>
          <p:cNvPr id="2063" name="Группа 2062"/>
          <p:cNvGrpSpPr/>
          <p:nvPr/>
        </p:nvGrpSpPr>
        <p:grpSpPr>
          <a:xfrm>
            <a:off x="5148064" y="1481422"/>
            <a:ext cx="3566308" cy="432048"/>
            <a:chOff x="5148064" y="1234518"/>
            <a:chExt cx="3566308" cy="360040"/>
          </a:xfrm>
        </p:grpSpPr>
        <p:sp>
          <p:nvSpPr>
            <p:cNvPr id="13" name="Блок-схема: альтернативный процесс 12"/>
            <p:cNvSpPr/>
            <p:nvPr/>
          </p:nvSpPr>
          <p:spPr>
            <a:xfrm>
              <a:off x="6194092" y="1234518"/>
              <a:ext cx="2520280" cy="360040"/>
            </a:xfrm>
            <a:prstGeom prst="flowChartAlternateProcess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Вирус атакует клетку</a:t>
              </a:r>
              <a:endParaRPr lang="ru-RU" dirty="0"/>
            </a:p>
          </p:txBody>
        </p:sp>
        <p:cxnSp>
          <p:nvCxnSpPr>
            <p:cNvPr id="9" name="Прямая соединительная линия 8"/>
            <p:cNvCxnSpPr>
              <a:stCxn id="13" idx="1"/>
            </p:cNvCxnSpPr>
            <p:nvPr/>
          </p:nvCxnSpPr>
          <p:spPr>
            <a:xfrm flipH="1">
              <a:off x="5148064" y="1414538"/>
              <a:ext cx="1046028" cy="180020"/>
            </a:xfrm>
            <a:prstGeom prst="line">
              <a:avLst/>
            </a:prstGeom>
            <a:ln w="28575">
              <a:solidFill>
                <a:srgbClr val="C00000"/>
              </a:solidFill>
              <a:headEnd type="oval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64" name="Группа 2063"/>
          <p:cNvGrpSpPr/>
          <p:nvPr/>
        </p:nvGrpSpPr>
        <p:grpSpPr>
          <a:xfrm>
            <a:off x="6167624" y="4120278"/>
            <a:ext cx="2868873" cy="2455009"/>
            <a:chOff x="6167623" y="3433564"/>
            <a:chExt cx="2868873" cy="204584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167623" y="4556075"/>
              <a:ext cx="2868873" cy="923330"/>
            </a:xfrm>
            <a:prstGeom prst="roundRect">
              <a:avLst/>
            </a:prstGeom>
            <a:ln w="28575">
              <a:solidFill>
                <a:srgbClr val="C00000"/>
              </a:solidFill>
              <a:headEnd type="oval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/>
                <a:t>В</a:t>
              </a:r>
              <a:r>
                <a:rPr lang="ru-RU" dirty="0" smtClean="0">
                  <a:solidFill>
                    <a:schemeClr val="dk1"/>
                  </a:solidFill>
                </a:rPr>
                <a:t>ирус </a:t>
              </a:r>
              <a:r>
                <a:rPr lang="ru-RU" dirty="0">
                  <a:solidFill>
                    <a:schemeClr val="dk1"/>
                  </a:solidFill>
                </a:rPr>
                <a:t>поражает клетку и высвобождает генетический материал</a:t>
              </a:r>
            </a:p>
          </p:txBody>
        </p:sp>
        <p:cxnSp>
          <p:nvCxnSpPr>
            <p:cNvPr id="21" name="Прямая соединительная линия 20"/>
            <p:cNvCxnSpPr>
              <a:stCxn id="18" idx="0"/>
            </p:cNvCxnSpPr>
            <p:nvPr/>
          </p:nvCxnSpPr>
          <p:spPr>
            <a:xfrm flipH="1" flipV="1">
              <a:off x="7164288" y="3433564"/>
              <a:ext cx="437772" cy="1122511"/>
            </a:xfrm>
            <a:prstGeom prst="line">
              <a:avLst/>
            </a:prstGeom>
            <a:ln w="28575">
              <a:solidFill>
                <a:srgbClr val="C00000"/>
              </a:solidFill>
              <a:headEnd type="oval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65" name="Группа 2064"/>
          <p:cNvGrpSpPr/>
          <p:nvPr/>
        </p:nvGrpSpPr>
        <p:grpSpPr>
          <a:xfrm>
            <a:off x="827584" y="5848470"/>
            <a:ext cx="3528392" cy="775597"/>
            <a:chOff x="827584" y="4873724"/>
            <a:chExt cx="3528392" cy="64633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27584" y="4873724"/>
              <a:ext cx="3096344" cy="646331"/>
            </a:xfrm>
            <a:prstGeom prst="roundRect">
              <a:avLst/>
            </a:prstGeom>
            <a:ln w="28575">
              <a:solidFill>
                <a:srgbClr val="C00000"/>
              </a:solidFill>
              <a:headEnd type="oval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dk1"/>
                  </a:solidFill>
                </a:rPr>
                <a:t>Генетический материал вируса размножается</a:t>
              </a:r>
            </a:p>
          </p:txBody>
        </p:sp>
        <p:cxnSp>
          <p:nvCxnSpPr>
            <p:cNvPr id="25" name="Прямая соединительная линия 24"/>
            <p:cNvCxnSpPr>
              <a:stCxn id="22" idx="3"/>
            </p:cNvCxnSpPr>
            <p:nvPr/>
          </p:nvCxnSpPr>
          <p:spPr>
            <a:xfrm flipV="1">
              <a:off x="3923928" y="5017740"/>
              <a:ext cx="432048" cy="179150"/>
            </a:xfrm>
            <a:prstGeom prst="line">
              <a:avLst/>
            </a:prstGeom>
            <a:ln w="28575">
              <a:solidFill>
                <a:srgbClr val="C00000"/>
              </a:solidFill>
              <a:headEnd type="oval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66" name="Группа 2065"/>
          <p:cNvGrpSpPr/>
          <p:nvPr/>
        </p:nvGrpSpPr>
        <p:grpSpPr>
          <a:xfrm>
            <a:off x="395536" y="1481422"/>
            <a:ext cx="2665730" cy="2114947"/>
            <a:chOff x="826150" y="843016"/>
            <a:chExt cx="2665730" cy="1762456"/>
          </a:xfrm>
          <a:noFill/>
        </p:grpSpPr>
        <p:sp>
          <p:nvSpPr>
            <p:cNvPr id="2055" name="Скругленный прямоугольник 2054"/>
            <p:cNvSpPr/>
            <p:nvPr/>
          </p:nvSpPr>
          <p:spPr>
            <a:xfrm>
              <a:off x="826150" y="843016"/>
              <a:ext cx="2665730" cy="862356"/>
            </a:xfrm>
            <a:prstGeom prst="roundRect">
              <a:avLst/>
            </a:prstGeom>
            <a:grpFill/>
            <a:ln w="28575">
              <a:solidFill>
                <a:srgbClr val="C00000"/>
              </a:solidFill>
              <a:headEnd type="oval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/>
                <a:t>Н</a:t>
              </a:r>
              <a:r>
                <a:rPr lang="ru-RU" dirty="0" smtClean="0">
                  <a:solidFill>
                    <a:schemeClr val="dk1"/>
                  </a:solidFill>
                </a:rPr>
                <a:t>овые </a:t>
              </a:r>
              <a:r>
                <a:rPr lang="ru-RU" dirty="0">
                  <a:solidFill>
                    <a:schemeClr val="dk1"/>
                  </a:solidFill>
                </a:rPr>
                <a:t>вирусы выходят из клетки и заражают другие</a:t>
              </a:r>
            </a:p>
          </p:txBody>
        </p:sp>
        <p:cxnSp>
          <p:nvCxnSpPr>
            <p:cNvPr id="40" name="Прямая соединительная линия 39"/>
            <p:cNvCxnSpPr>
              <a:stCxn id="2055" idx="2"/>
            </p:cNvCxnSpPr>
            <p:nvPr/>
          </p:nvCxnSpPr>
          <p:spPr>
            <a:xfrm>
              <a:off x="2159015" y="1705372"/>
              <a:ext cx="540777" cy="900100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headEnd type="oval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9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Шары">
  <a:themeElements>
    <a:clrScheme name="Шар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1200</TotalTime>
  <Words>680</Words>
  <Application>Microsoft Office PowerPoint</Application>
  <PresentationFormat>Экран (4:3)</PresentationFormat>
  <Paragraphs>155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1_Шары</vt:lpstr>
      <vt:lpstr>Профилактика вирусных заболеваний в МБОУ «Сухановская СОШ»</vt:lpstr>
      <vt:lpstr>Эпиграф</vt:lpstr>
      <vt:lpstr>Чем живое отличается от неживого?</vt:lpstr>
      <vt:lpstr>Цель</vt:lpstr>
      <vt:lpstr>Задачи:  </vt:lpstr>
      <vt:lpstr>Презентация PowerPoint</vt:lpstr>
      <vt:lpstr>Презентация PowerPoint</vt:lpstr>
      <vt:lpstr>Проблемные вопросы</vt:lpstr>
      <vt:lpstr>Цикл развития вируса</vt:lpstr>
      <vt:lpstr>Классификация и морфология вирусов</vt:lpstr>
      <vt:lpstr>Живое или неживое?</vt:lpstr>
      <vt:lpstr>Презентация PowerPoint</vt:lpstr>
      <vt:lpstr>Почему же трудно бороться с вирусами, попавшими внутрь клетки? </vt:lpstr>
      <vt:lpstr>Анкета - 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Вирусные заболевания</vt:lpstr>
      <vt:lpstr>Презентация PowerPoint</vt:lpstr>
      <vt:lpstr>И в заключение наш СОВЕТ!!! 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Татьяна</cp:lastModifiedBy>
  <cp:revision>73</cp:revision>
  <dcterms:created xsi:type="dcterms:W3CDTF">2017-09-24T17:35:30Z</dcterms:created>
  <dcterms:modified xsi:type="dcterms:W3CDTF">2020-11-29T14:57:45Z</dcterms:modified>
</cp:coreProperties>
</file>